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60" r:id="rId13"/>
    <p:sldId id="282" r:id="rId14"/>
    <p:sldId id="284" r:id="rId15"/>
    <p:sldId id="281" r:id="rId16"/>
    <p:sldId id="283" r:id="rId17"/>
    <p:sldId id="285" r:id="rId18"/>
    <p:sldId id="287" r:id="rId19"/>
    <p:sldId id="286" r:id="rId20"/>
    <p:sldId id="288" r:id="rId21"/>
    <p:sldId id="261" r:id="rId22"/>
    <p:sldId id="292" r:id="rId23"/>
    <p:sldId id="291" r:id="rId24"/>
    <p:sldId id="294" r:id="rId25"/>
    <p:sldId id="293" r:id="rId26"/>
    <p:sldId id="295" r:id="rId27"/>
    <p:sldId id="289" r:id="rId28"/>
    <p:sldId id="296" r:id="rId29"/>
    <p:sldId id="290" r:id="rId30"/>
    <p:sldId id="262" r:id="rId31"/>
    <p:sldId id="300" r:id="rId32"/>
    <p:sldId id="301" r:id="rId33"/>
    <p:sldId id="297" r:id="rId34"/>
    <p:sldId id="299" r:id="rId35"/>
    <p:sldId id="302" r:id="rId36"/>
    <p:sldId id="304" r:id="rId37"/>
    <p:sldId id="303" r:id="rId38"/>
    <p:sldId id="298" r:id="rId39"/>
    <p:sldId id="257" r:id="rId40"/>
    <p:sldId id="258" r:id="rId41"/>
    <p:sldId id="265" r:id="rId42"/>
    <p:sldId id="266" r:id="rId4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AFEA-B95A-48B7-B67C-CEC405068DBE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A554-6F5C-43EC-A888-6B3B75240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44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AFEA-B95A-48B7-B67C-CEC405068DBE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A554-6F5C-43EC-A888-6B3B75240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51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AFEA-B95A-48B7-B67C-CEC405068DBE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A554-6F5C-43EC-A888-6B3B75240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3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AFEA-B95A-48B7-B67C-CEC405068DBE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A554-6F5C-43EC-A888-6B3B75240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13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AFEA-B95A-48B7-B67C-CEC405068DBE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A554-6F5C-43EC-A888-6B3B75240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297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AFEA-B95A-48B7-B67C-CEC405068DBE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A554-6F5C-43EC-A888-6B3B75240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1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AFEA-B95A-48B7-B67C-CEC405068DBE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A554-6F5C-43EC-A888-6B3B75240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09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AFEA-B95A-48B7-B67C-CEC405068DBE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A554-6F5C-43EC-A888-6B3B75240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74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AFEA-B95A-48B7-B67C-CEC405068DBE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A554-6F5C-43EC-A888-6B3B75240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95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AFEA-B95A-48B7-B67C-CEC405068DBE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A554-6F5C-43EC-A888-6B3B75240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65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AFEA-B95A-48B7-B67C-CEC405068DBE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A554-6F5C-43EC-A888-6B3B75240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DAFEA-B95A-48B7-B67C-CEC405068DBE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EA554-6F5C-43EC-A888-6B3B75240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67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12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18.xml"/><Relationship Id="rId5" Type="http://schemas.openxmlformats.org/officeDocument/2006/relationships/slide" Target="slide40.xml"/><Relationship Id="rId10" Type="http://schemas.openxmlformats.org/officeDocument/2006/relationships/slide" Target="slide14.xml"/><Relationship Id="rId4" Type="http://schemas.openxmlformats.org/officeDocument/2006/relationships/slide" Target="slide20.xml"/><Relationship Id="rId9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slide" Target="slide4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2.xml"/><Relationship Id="rId7" Type="http://schemas.openxmlformats.org/officeDocument/2006/relationships/slide" Target="slide28.xml"/><Relationship Id="rId12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slide" Target="slide29.xml"/><Relationship Id="rId5" Type="http://schemas.openxmlformats.org/officeDocument/2006/relationships/slide" Target="slide23.xml"/><Relationship Id="rId10" Type="http://schemas.openxmlformats.org/officeDocument/2006/relationships/slide" Target="slide26.xml"/><Relationship Id="rId4" Type="http://schemas.openxmlformats.org/officeDocument/2006/relationships/slide" Target="slide40.xml"/><Relationship Id="rId9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slide" Target="slide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8.xml"/><Relationship Id="rId5" Type="http://schemas.openxmlformats.org/officeDocument/2006/relationships/slide" Target="slide11.xml"/><Relationship Id="rId10" Type="http://schemas.openxmlformats.org/officeDocument/2006/relationships/slide" Target="slide9.xml"/><Relationship Id="rId4" Type="http://schemas.openxmlformats.org/officeDocument/2006/relationships/slide" Target="slide39.xml"/><Relationship Id="rId9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33.xml"/><Relationship Id="rId7" Type="http://schemas.openxmlformats.org/officeDocument/2006/relationships/slide" Target="slide32.xml"/><Relationship Id="rId12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35.xml"/><Relationship Id="rId5" Type="http://schemas.openxmlformats.org/officeDocument/2006/relationships/slide" Target="slide36.xml"/><Relationship Id="rId10" Type="http://schemas.openxmlformats.org/officeDocument/2006/relationships/slide" Target="slide31.xml"/><Relationship Id="rId4" Type="http://schemas.openxmlformats.org/officeDocument/2006/relationships/slide" Target="slide37.xml"/><Relationship Id="rId9" Type="http://schemas.openxmlformats.org/officeDocument/2006/relationships/slide" Target="slide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slide" Target="slide4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f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fif"/><Relationship Id="rId5" Type="http://schemas.openxmlformats.org/officeDocument/2006/relationships/image" Target="../media/image8.jpg"/><Relationship Id="rId4" Type="http://schemas.openxmlformats.org/officeDocument/2006/relationships/image" Target="../media/image7.jfi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fif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fif"/><Relationship Id="rId5" Type="http://schemas.openxmlformats.org/officeDocument/2006/relationships/image" Target="../media/image12.gif"/><Relationship Id="rId4" Type="http://schemas.openxmlformats.org/officeDocument/2006/relationships/image" Target="../media/image11.jf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fif"/><Relationship Id="rId7" Type="http://schemas.openxmlformats.org/officeDocument/2006/relationships/image" Target="../media/image20.jf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fif"/><Relationship Id="rId5" Type="http://schemas.openxmlformats.org/officeDocument/2006/relationships/image" Target="../media/image18.jfif"/><Relationship Id="rId4" Type="http://schemas.openxmlformats.org/officeDocument/2006/relationships/image" Target="../media/image1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0" y="1133475"/>
            <a:ext cx="57150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 ha vinto il campionato italiano di serie A (2015-2016)? 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Napoli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Inter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Juventus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Roma</a:t>
            </a:r>
          </a:p>
        </p:txBody>
      </p:sp>
    </p:spTree>
    <p:extLst>
      <p:ext uri="{BB962C8B-B14F-4D97-AF65-F5344CB8AC3E}">
        <p14:creationId xmlns:p14="http://schemas.microsoft.com/office/powerpoint/2010/main" val="2646461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Quante squadre di calcio vanno in Champions League 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30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94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CIBO</a:t>
            </a:r>
          </a:p>
        </p:txBody>
      </p:sp>
      <p:sp>
        <p:nvSpPr>
          <p:cNvPr id="4" name="Pagina iniziale 3">
            <a:hlinkClick r:id="rId2" action="ppaction://hlinksldjump" highlightClick="1"/>
          </p:cNvPr>
          <p:cNvSpPr/>
          <p:nvPr/>
        </p:nvSpPr>
        <p:spPr>
          <a:xfrm>
            <a:off x="10598616" y="6204550"/>
            <a:ext cx="362465" cy="288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>
            <a:spLocks noChangeAspect="1"/>
          </p:cNvSpPr>
          <p:nvPr/>
        </p:nvSpPr>
        <p:spPr>
          <a:xfrm>
            <a:off x="1192221" y="196769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3" action="ppaction://hlinksldjump"/>
              </a:rPr>
              <a:t>10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>
            <a:spLocks noChangeAspect="1"/>
          </p:cNvSpPr>
          <p:nvPr/>
        </p:nvSpPr>
        <p:spPr>
          <a:xfrm>
            <a:off x="1192221" y="4124148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4" action="ppaction://hlinksldjump"/>
              </a:rPr>
              <a:t>20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>
            <a:spLocks noChangeAspect="1"/>
          </p:cNvSpPr>
          <p:nvPr/>
        </p:nvSpPr>
        <p:spPr>
          <a:xfrm>
            <a:off x="9881081" y="4147869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5" action="ppaction://hlinksldjump"/>
              </a:rPr>
              <a:t>40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>
            <a:spLocks noChangeAspect="1"/>
          </p:cNvSpPr>
          <p:nvPr/>
        </p:nvSpPr>
        <p:spPr>
          <a:xfrm>
            <a:off x="3371387" y="196769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6" action="ppaction://hlinksldjump"/>
              </a:rPr>
              <a:t>50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>
            <a:spLocks noChangeAspect="1"/>
          </p:cNvSpPr>
          <p:nvPr/>
        </p:nvSpPr>
        <p:spPr>
          <a:xfrm>
            <a:off x="5527102" y="198286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7" action="ppaction://hlinksldjump"/>
              </a:rPr>
              <a:t>60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>
            <a:spLocks noChangeAspect="1"/>
          </p:cNvSpPr>
          <p:nvPr/>
        </p:nvSpPr>
        <p:spPr>
          <a:xfrm>
            <a:off x="9881081" y="1981246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8" action="ppaction://hlinksldjump"/>
              </a:rPr>
              <a:t>70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>
            <a:spLocks noChangeAspect="1"/>
          </p:cNvSpPr>
          <p:nvPr/>
        </p:nvSpPr>
        <p:spPr>
          <a:xfrm>
            <a:off x="7682817" y="414286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tx1"/>
                </a:solidFill>
                <a:hlinkClick r:id="rId9" action="ppaction://hlinksldjump"/>
              </a:rPr>
              <a:t>100</a:t>
            </a:r>
            <a:endParaRPr lang="it-IT" sz="4400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>
            <a:spLocks noChangeAspect="1"/>
          </p:cNvSpPr>
          <p:nvPr/>
        </p:nvSpPr>
        <p:spPr>
          <a:xfrm>
            <a:off x="5527102" y="414286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10" action="ppaction://hlinksldjump"/>
              </a:rPr>
              <a:t>90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13" name="Rettangolo 12"/>
          <p:cNvSpPr>
            <a:spLocks noChangeAspect="1"/>
          </p:cNvSpPr>
          <p:nvPr/>
        </p:nvSpPr>
        <p:spPr>
          <a:xfrm>
            <a:off x="3371387" y="4123377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11" action="ppaction://hlinksldjump"/>
              </a:rPr>
              <a:t>80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>
            <a:spLocks noChangeAspect="1"/>
          </p:cNvSpPr>
          <p:nvPr/>
        </p:nvSpPr>
        <p:spPr>
          <a:xfrm>
            <a:off x="7721081" y="198286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12" action="ppaction://hlinksldjump"/>
              </a:rPr>
              <a:t>30</a:t>
            </a:r>
            <a:endParaRPr lang="it-IT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22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/>
              <a:t>Il pomodoro è…?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Buonissimo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Una verdura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Un frutto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7238305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Un cereale</a:t>
            </a:r>
          </a:p>
        </p:txBody>
      </p:sp>
    </p:spTree>
    <p:extLst>
      <p:ext uri="{BB962C8B-B14F-4D97-AF65-F5344CB8AC3E}">
        <p14:creationId xmlns:p14="http://schemas.microsoft.com/office/powerpoint/2010/main" val="726903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7791" y="365125"/>
            <a:ext cx="10566009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In Liguria troverete la farinata, in Toscana la </a:t>
            </a:r>
            <a:r>
              <a:rPr lang="it-IT" dirty="0" err="1"/>
              <a:t>cècina</a:t>
            </a:r>
            <a:r>
              <a:rPr lang="it-IT" dirty="0"/>
              <a:t>, in Sicilia le panelle. Cosa accomuna queste ricette?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Tipici piatti di Natale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Nulla, sono completamente diverse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Sono a base di</a:t>
            </a:r>
          </a:p>
          <a:p>
            <a:pPr algn="ctr"/>
            <a:r>
              <a:rPr lang="it-IT" sz="2800" dirty="0">
                <a:solidFill>
                  <a:schemeClr val="tx1"/>
                </a:solidFill>
              </a:rPr>
              <a:t> farina di ceci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Sono fritte</a:t>
            </a:r>
          </a:p>
        </p:txBody>
      </p:sp>
    </p:spTree>
    <p:extLst>
      <p:ext uri="{BB962C8B-B14F-4D97-AF65-F5344CB8AC3E}">
        <p14:creationId xmlns:p14="http://schemas.microsoft.com/office/powerpoint/2010/main" val="3910645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L’olio di oliva è una buona fonte di  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Vitamine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Proteine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Grassi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Energia</a:t>
            </a:r>
          </a:p>
        </p:txBody>
      </p:sp>
    </p:spTree>
    <p:extLst>
      <p:ext uri="{BB962C8B-B14F-4D97-AF65-F5344CB8AC3E}">
        <p14:creationId xmlns:p14="http://schemas.microsoft.com/office/powerpoint/2010/main" val="227435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 è l’alternativa alle proteine animali?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Pane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Burro d’arachidi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Legumi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Spinaci</a:t>
            </a:r>
          </a:p>
        </p:txBody>
      </p:sp>
    </p:spTree>
    <p:extLst>
      <p:ext uri="{BB962C8B-B14F-4D97-AF65-F5344CB8AC3E}">
        <p14:creationId xmlns:p14="http://schemas.microsoft.com/office/powerpoint/2010/main" val="3584169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Quale di questi non è un ingrediente della pasta alla carbonara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Parmigiano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Pepe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Pancetta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Uovo</a:t>
            </a:r>
          </a:p>
        </p:txBody>
      </p:sp>
    </p:spTree>
    <p:extLst>
      <p:ext uri="{BB962C8B-B14F-4D97-AF65-F5344CB8AC3E}">
        <p14:creationId xmlns:p14="http://schemas.microsoft.com/office/powerpoint/2010/main" val="2418758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Quanto pesa una forma di parmigiano? 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Circa 60 Kg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Circa 100 Kg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Circa 30 Kg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80 Kg</a:t>
            </a:r>
          </a:p>
        </p:txBody>
      </p:sp>
    </p:spTree>
    <p:extLst>
      <p:ext uri="{BB962C8B-B14F-4D97-AF65-F5344CB8AC3E}">
        <p14:creationId xmlns:p14="http://schemas.microsoft.com/office/powerpoint/2010/main" val="690599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Quante porzioni di frutta e verdura devono essere consumate al giorno 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Nessuna</a:t>
            </a:r>
          </a:p>
        </p:txBody>
      </p:sp>
    </p:spTree>
    <p:extLst>
      <p:ext uri="{BB962C8B-B14F-4D97-AF65-F5344CB8AC3E}">
        <p14:creationId xmlns:p14="http://schemas.microsoft.com/office/powerpoint/2010/main" val="218100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49514" y="360109"/>
            <a:ext cx="2880000" cy="2880000"/>
          </a:xfrm>
        </p:spPr>
        <p:txBody>
          <a:bodyPr/>
          <a:lstStyle/>
          <a:p>
            <a:r>
              <a:rPr lang="it-IT" sz="8000" dirty="0">
                <a:hlinkClick r:id="rId2" action="ppaction://hlinksldjump"/>
              </a:rPr>
              <a:t>SPORT</a:t>
            </a: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749514" y="3055964"/>
            <a:ext cx="2880000" cy="28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8000" dirty="0">
                <a:hlinkClick r:id="rId3" action="ppaction://hlinksldjump"/>
              </a:rPr>
              <a:t>CIBO</a:t>
            </a: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598508" y="3055964"/>
            <a:ext cx="3529822" cy="28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8000" dirty="0">
                <a:hlinkClick r:id="rId4" action="ppaction://hlinksldjump"/>
              </a:rPr>
              <a:t>MUSICA</a:t>
            </a:r>
            <a:endParaRPr lang="it-IT" sz="80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6993924" y="360109"/>
            <a:ext cx="3134406" cy="28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8000" dirty="0">
                <a:hlinkClick r:id="rId5" action="ppaction://hlinksldjump"/>
              </a:rPr>
              <a:t>STORIA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041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 è l’ingrediente principale del pesto alla genovese </a:t>
            </a:r>
          </a:p>
        </p:txBody>
      </p:sp>
      <p:sp>
        <p:nvSpPr>
          <p:cNvPr id="4" name="Rettangolo 3">
            <a:hlinkClick r:id="rId3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Prezzemolo</a:t>
            </a:r>
          </a:p>
        </p:txBody>
      </p:sp>
      <p:sp>
        <p:nvSpPr>
          <p:cNvPr id="5" name="Rettangolo 4">
            <a:hlinkClick r:id="rId3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Olio </a:t>
            </a:r>
          </a:p>
        </p:txBody>
      </p:sp>
      <p:sp>
        <p:nvSpPr>
          <p:cNvPr id="6" name="Rettangolo 5">
            <a:hlinkClick r:id="rId4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Basilico</a:t>
            </a:r>
          </a:p>
        </p:txBody>
      </p:sp>
      <p:sp>
        <p:nvSpPr>
          <p:cNvPr id="7" name="Rettangolo 6">
            <a:hlinkClick r:id="rId3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Aglio </a:t>
            </a:r>
          </a:p>
        </p:txBody>
      </p:sp>
    </p:spTree>
    <p:extLst>
      <p:ext uri="{BB962C8B-B14F-4D97-AF65-F5344CB8AC3E}">
        <p14:creationId xmlns:p14="http://schemas.microsoft.com/office/powerpoint/2010/main" val="114290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MUSICA</a:t>
            </a:r>
          </a:p>
        </p:txBody>
      </p:sp>
      <p:sp>
        <p:nvSpPr>
          <p:cNvPr id="4" name="Pagina iniziale 3">
            <a:hlinkClick r:id="rId2" action="ppaction://hlinksldjump" highlightClick="1"/>
          </p:cNvPr>
          <p:cNvSpPr/>
          <p:nvPr/>
        </p:nvSpPr>
        <p:spPr>
          <a:xfrm>
            <a:off x="10598616" y="6204550"/>
            <a:ext cx="362465" cy="288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>
            <a:spLocks noChangeAspect="1"/>
          </p:cNvSpPr>
          <p:nvPr/>
        </p:nvSpPr>
        <p:spPr>
          <a:xfrm>
            <a:off x="1192221" y="196769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3" action="ppaction://hlinksldjump"/>
              </a:rPr>
              <a:t>10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>
            <a:spLocks noChangeAspect="1"/>
          </p:cNvSpPr>
          <p:nvPr/>
        </p:nvSpPr>
        <p:spPr>
          <a:xfrm>
            <a:off x="1192221" y="4124148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4" action="ppaction://hlinksldjump"/>
              </a:rPr>
              <a:t>20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>
            <a:spLocks noChangeAspect="1"/>
          </p:cNvSpPr>
          <p:nvPr/>
        </p:nvSpPr>
        <p:spPr>
          <a:xfrm>
            <a:off x="9881081" y="4147869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5" action="ppaction://hlinksldjump"/>
              </a:rPr>
              <a:t>40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>
            <a:spLocks noChangeAspect="1"/>
          </p:cNvSpPr>
          <p:nvPr/>
        </p:nvSpPr>
        <p:spPr>
          <a:xfrm>
            <a:off x="3371387" y="196769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6" action="ppaction://hlinksldjump"/>
              </a:rPr>
              <a:t>50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>
            <a:spLocks noChangeAspect="1"/>
          </p:cNvSpPr>
          <p:nvPr/>
        </p:nvSpPr>
        <p:spPr>
          <a:xfrm>
            <a:off x="5527102" y="198286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7" action="ppaction://hlinksldjump"/>
              </a:rPr>
              <a:t>60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>
            <a:spLocks noChangeAspect="1"/>
          </p:cNvSpPr>
          <p:nvPr/>
        </p:nvSpPr>
        <p:spPr>
          <a:xfrm>
            <a:off x="9881081" y="1981246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8" action="ppaction://hlinksldjump"/>
              </a:rPr>
              <a:t>70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>
            <a:spLocks noChangeAspect="1"/>
          </p:cNvSpPr>
          <p:nvPr/>
        </p:nvSpPr>
        <p:spPr>
          <a:xfrm>
            <a:off x="7682817" y="414286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tx1"/>
                </a:solidFill>
                <a:hlinkClick r:id="rId9" action="ppaction://hlinksldjump"/>
              </a:rPr>
              <a:t>100</a:t>
            </a:r>
            <a:endParaRPr lang="it-IT" sz="4400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>
            <a:spLocks noChangeAspect="1"/>
          </p:cNvSpPr>
          <p:nvPr/>
        </p:nvSpPr>
        <p:spPr>
          <a:xfrm>
            <a:off x="5527102" y="414286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10" action="ppaction://hlinksldjump"/>
              </a:rPr>
              <a:t>90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13" name="Rettangolo 12"/>
          <p:cNvSpPr>
            <a:spLocks noChangeAspect="1"/>
          </p:cNvSpPr>
          <p:nvPr/>
        </p:nvSpPr>
        <p:spPr>
          <a:xfrm>
            <a:off x="3371387" y="4123377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11" action="ppaction://hlinksldjump"/>
              </a:rPr>
              <a:t>80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>
            <a:spLocks noChangeAspect="1"/>
          </p:cNvSpPr>
          <p:nvPr/>
        </p:nvSpPr>
        <p:spPr>
          <a:xfrm>
            <a:off x="7721081" y="198286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12" action="ppaction://hlinksldjump"/>
              </a:rPr>
              <a:t>30</a:t>
            </a:r>
            <a:endParaRPr lang="it-IT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Generalmente, quante sono le corde di una chitarra? 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6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421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segno che comunemente viene chiamato hashtag «#», in musica cosa significa?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Corona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Bequadro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Diesis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Bemolle</a:t>
            </a:r>
          </a:p>
        </p:txBody>
      </p:sp>
    </p:spTree>
    <p:extLst>
      <p:ext uri="{BB962C8B-B14F-4D97-AF65-F5344CB8AC3E}">
        <p14:creationId xmlns:p14="http://schemas.microsoft.com/office/powerpoint/2010/main" val="3625911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 forma ha l’</a:t>
            </a:r>
            <a:r>
              <a:rPr lang="it-IT" dirty="0" err="1"/>
              <a:t>otamatone</a:t>
            </a:r>
            <a:r>
              <a:rPr lang="it-IT" dirty="0"/>
              <a:t>  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Triangolo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Occhio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Nota musicale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Cilindro</a:t>
            </a:r>
          </a:p>
        </p:txBody>
      </p:sp>
    </p:spTree>
    <p:extLst>
      <p:ext uri="{BB962C8B-B14F-4D97-AF65-F5344CB8AC3E}">
        <p14:creationId xmlns:p14="http://schemas.microsoft.com/office/powerpoint/2010/main" val="555489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Nell’arena di quale città si tengono opere liriche? 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Firenze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Padova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Verona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Napoli</a:t>
            </a:r>
          </a:p>
        </p:txBody>
      </p:sp>
    </p:spTree>
    <p:extLst>
      <p:ext uri="{BB962C8B-B14F-4D97-AF65-F5344CB8AC3E}">
        <p14:creationId xmlns:p14="http://schemas.microsoft.com/office/powerpoint/2010/main" val="2471051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Quale cantante italiano ha doppiato la colonna sonora del cartone animato Spirit, cavallo</a:t>
            </a:r>
            <a:br>
              <a:rPr lang="it-IT" dirty="0"/>
            </a:br>
            <a:r>
              <a:rPr lang="it-IT" dirty="0"/>
              <a:t>selvaggio?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Tiziano Ferro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>
                <a:solidFill>
                  <a:schemeClr val="tx1"/>
                </a:solidFill>
              </a:rPr>
              <a:t>Fedez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Zucchero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Francesco Renga</a:t>
            </a:r>
          </a:p>
        </p:txBody>
      </p:sp>
    </p:spTree>
    <p:extLst>
      <p:ext uri="{BB962C8B-B14F-4D97-AF65-F5344CB8AC3E}">
        <p14:creationId xmlns:p14="http://schemas.microsoft.com/office/powerpoint/2010/main" val="1122807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 ha vinto Sanremo 2012 con la canzone non è l’inferno?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Loredana Bertè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Marco Mengoni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Emma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Lo stato sociale</a:t>
            </a:r>
          </a:p>
        </p:txBody>
      </p:sp>
    </p:spTree>
    <p:extLst>
      <p:ext uri="{BB962C8B-B14F-4D97-AF65-F5344CB8AC3E}">
        <p14:creationId xmlns:p14="http://schemas.microsoft.com/office/powerpoint/2010/main" val="395746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/>
              <a:t>Segui il fiume all'orizzonte/Dove l'estate non cambia colore </a:t>
            </a:r>
            <a:r>
              <a:rPr lang="it-IT" dirty="0"/>
              <a:t>sono le parole di quale canzone?  </a:t>
            </a:r>
          </a:p>
        </p:txBody>
      </p:sp>
      <p:sp>
        <p:nvSpPr>
          <p:cNvPr id="4" name="Rettangolo 3">
            <a:hlinkClick r:id="rId3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Senza pagare</a:t>
            </a:r>
          </a:p>
        </p:txBody>
      </p:sp>
      <p:sp>
        <p:nvSpPr>
          <p:cNvPr id="5" name="Rettangolo 4">
            <a:hlinkClick r:id="rId3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Ostia Lido </a:t>
            </a:r>
          </a:p>
        </p:txBody>
      </p:sp>
      <p:sp>
        <p:nvSpPr>
          <p:cNvPr id="6" name="Rettangolo 5">
            <a:hlinkClick r:id="rId4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Jambo </a:t>
            </a:r>
          </a:p>
        </p:txBody>
      </p:sp>
      <p:sp>
        <p:nvSpPr>
          <p:cNvPr id="7" name="Rettangolo 6">
            <a:hlinkClick r:id="rId3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Dance </a:t>
            </a:r>
            <a:r>
              <a:rPr lang="it-IT" sz="2800" dirty="0" err="1">
                <a:solidFill>
                  <a:schemeClr val="tx1"/>
                </a:solidFill>
              </a:rPr>
              <a:t>Monkey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1446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 chi è la canzone </a:t>
            </a:r>
            <a:r>
              <a:rPr lang="it-IT" i="1" dirty="0"/>
              <a:t>Italiano medio</a:t>
            </a:r>
            <a:r>
              <a:rPr lang="it-IT" dirty="0"/>
              <a:t>?  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Fred de Palma 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Achille Lauro 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Articolo 31 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7238305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>
                <a:solidFill>
                  <a:schemeClr val="tx1"/>
                </a:solidFill>
              </a:rPr>
              <a:t>Boomdabash</a:t>
            </a:r>
            <a:endParaRPr lang="it-I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1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SPORT</a:t>
            </a:r>
          </a:p>
        </p:txBody>
      </p:sp>
      <p:sp>
        <p:nvSpPr>
          <p:cNvPr id="4" name="Pagina iniziale 3">
            <a:hlinkClick r:id="rId2" action="ppaction://hlinksldjump" highlightClick="1"/>
          </p:cNvPr>
          <p:cNvSpPr/>
          <p:nvPr/>
        </p:nvSpPr>
        <p:spPr>
          <a:xfrm>
            <a:off x="10598616" y="6204550"/>
            <a:ext cx="362465" cy="288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>
            <a:spLocks noChangeAspect="1"/>
          </p:cNvSpPr>
          <p:nvPr/>
        </p:nvSpPr>
        <p:spPr>
          <a:xfrm>
            <a:off x="1192221" y="196769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3" action="ppaction://hlinksldjump"/>
              </a:rPr>
              <a:t>10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Rettangolo 15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1192221" y="4124148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4" action="ppaction://hlinksldjump"/>
              </a:rPr>
              <a:t>20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17" name="Rettangolo 16"/>
          <p:cNvSpPr>
            <a:spLocks noChangeAspect="1"/>
          </p:cNvSpPr>
          <p:nvPr/>
        </p:nvSpPr>
        <p:spPr>
          <a:xfrm>
            <a:off x="9881081" y="4147869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5" action="ppaction://hlinksldjump"/>
              </a:rPr>
              <a:t>40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18" name="Rettangolo 17"/>
          <p:cNvSpPr>
            <a:spLocks noChangeAspect="1"/>
          </p:cNvSpPr>
          <p:nvPr/>
        </p:nvSpPr>
        <p:spPr>
          <a:xfrm>
            <a:off x="3371387" y="196769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6" action="ppaction://hlinksldjump"/>
              </a:rPr>
              <a:t>50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19" name="Rettangolo 18"/>
          <p:cNvSpPr>
            <a:spLocks noChangeAspect="1"/>
          </p:cNvSpPr>
          <p:nvPr/>
        </p:nvSpPr>
        <p:spPr>
          <a:xfrm>
            <a:off x="5527102" y="198286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7" action="ppaction://hlinksldjump"/>
              </a:rPr>
              <a:t>60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20" name="Rettangolo 19"/>
          <p:cNvSpPr>
            <a:spLocks noChangeAspect="1"/>
          </p:cNvSpPr>
          <p:nvPr/>
        </p:nvSpPr>
        <p:spPr>
          <a:xfrm>
            <a:off x="9881081" y="1981246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8" action="ppaction://hlinksldjump"/>
              </a:rPr>
              <a:t>70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21" name="Rettangolo 20"/>
          <p:cNvSpPr>
            <a:spLocks noChangeAspect="1"/>
          </p:cNvSpPr>
          <p:nvPr/>
        </p:nvSpPr>
        <p:spPr>
          <a:xfrm>
            <a:off x="7682817" y="414286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tx1"/>
                </a:solidFill>
                <a:hlinkClick r:id="rId9" action="ppaction://hlinksldjump"/>
              </a:rPr>
              <a:t>100</a:t>
            </a:r>
            <a:endParaRPr lang="it-IT" sz="4400" dirty="0">
              <a:solidFill>
                <a:schemeClr val="tx1"/>
              </a:solidFill>
            </a:endParaRPr>
          </a:p>
        </p:txBody>
      </p:sp>
      <p:sp>
        <p:nvSpPr>
          <p:cNvPr id="22" name="Rettangolo 21"/>
          <p:cNvSpPr>
            <a:spLocks noChangeAspect="1"/>
          </p:cNvSpPr>
          <p:nvPr/>
        </p:nvSpPr>
        <p:spPr>
          <a:xfrm>
            <a:off x="5527102" y="414286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10" action="ppaction://hlinksldjump"/>
              </a:rPr>
              <a:t>90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23" name="Rettangolo 22"/>
          <p:cNvSpPr>
            <a:spLocks noChangeAspect="1"/>
          </p:cNvSpPr>
          <p:nvPr/>
        </p:nvSpPr>
        <p:spPr>
          <a:xfrm>
            <a:off x="3371387" y="4123377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11" action="ppaction://hlinksldjump"/>
              </a:rPr>
              <a:t>80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24" name="Rettangolo 23"/>
          <p:cNvSpPr>
            <a:spLocks noChangeAspect="1"/>
          </p:cNvSpPr>
          <p:nvPr/>
        </p:nvSpPr>
        <p:spPr>
          <a:xfrm>
            <a:off x="7721081" y="198286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12" action="ppaction://hlinksldjump"/>
              </a:rPr>
              <a:t>30</a:t>
            </a:r>
            <a:endParaRPr lang="it-IT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STORIA</a:t>
            </a:r>
          </a:p>
        </p:txBody>
      </p:sp>
      <p:sp>
        <p:nvSpPr>
          <p:cNvPr id="4" name="Pagina iniziale 3">
            <a:hlinkClick r:id="rId2" action="ppaction://hlinksldjump" highlightClick="1"/>
          </p:cNvPr>
          <p:cNvSpPr/>
          <p:nvPr/>
        </p:nvSpPr>
        <p:spPr>
          <a:xfrm>
            <a:off x="10598616" y="6204550"/>
            <a:ext cx="362465" cy="288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>
            <a:spLocks noChangeAspect="1"/>
          </p:cNvSpPr>
          <p:nvPr/>
        </p:nvSpPr>
        <p:spPr>
          <a:xfrm>
            <a:off x="1192221" y="196769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3" action="ppaction://hlinksldjump"/>
              </a:rPr>
              <a:t>10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>
            <a:spLocks noChangeAspect="1"/>
          </p:cNvSpPr>
          <p:nvPr/>
        </p:nvSpPr>
        <p:spPr>
          <a:xfrm>
            <a:off x="1192221" y="4124148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4" action="ppaction://hlinksldjump"/>
              </a:rPr>
              <a:t>20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>
            <a:spLocks noChangeAspect="1"/>
          </p:cNvSpPr>
          <p:nvPr/>
        </p:nvSpPr>
        <p:spPr>
          <a:xfrm>
            <a:off x="9881081" y="4147869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5" action="ppaction://hlinksldjump"/>
              </a:rPr>
              <a:t>40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>
            <a:spLocks noChangeAspect="1"/>
          </p:cNvSpPr>
          <p:nvPr/>
        </p:nvSpPr>
        <p:spPr>
          <a:xfrm>
            <a:off x="3371387" y="196769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6" action="ppaction://hlinksldjump"/>
              </a:rPr>
              <a:t>50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>
            <a:spLocks noChangeAspect="1"/>
          </p:cNvSpPr>
          <p:nvPr/>
        </p:nvSpPr>
        <p:spPr>
          <a:xfrm>
            <a:off x="5527102" y="198286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7" action="ppaction://hlinksldjump"/>
              </a:rPr>
              <a:t>60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>
            <a:spLocks noChangeAspect="1"/>
          </p:cNvSpPr>
          <p:nvPr/>
        </p:nvSpPr>
        <p:spPr>
          <a:xfrm>
            <a:off x="9881081" y="1981246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8" action="ppaction://hlinksldjump"/>
              </a:rPr>
              <a:t>70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>
            <a:spLocks noChangeAspect="1"/>
          </p:cNvSpPr>
          <p:nvPr/>
        </p:nvSpPr>
        <p:spPr>
          <a:xfrm>
            <a:off x="7682817" y="414286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tx1"/>
                </a:solidFill>
                <a:hlinkClick r:id="rId9" action="ppaction://hlinksldjump"/>
              </a:rPr>
              <a:t>100</a:t>
            </a:r>
            <a:endParaRPr lang="it-IT" sz="4400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>
            <a:spLocks noChangeAspect="1"/>
          </p:cNvSpPr>
          <p:nvPr/>
        </p:nvSpPr>
        <p:spPr>
          <a:xfrm>
            <a:off x="5527102" y="414286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10" action="ppaction://hlinksldjump"/>
              </a:rPr>
              <a:t>90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13" name="Rettangolo 12"/>
          <p:cNvSpPr>
            <a:spLocks noChangeAspect="1"/>
          </p:cNvSpPr>
          <p:nvPr/>
        </p:nvSpPr>
        <p:spPr>
          <a:xfrm>
            <a:off x="3371387" y="4123377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11" action="ppaction://hlinksldjump"/>
              </a:rPr>
              <a:t>80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>
            <a:spLocks noChangeAspect="1"/>
          </p:cNvSpPr>
          <p:nvPr/>
        </p:nvSpPr>
        <p:spPr>
          <a:xfrm>
            <a:off x="7721081" y="1982861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  <a:hlinkClick r:id="rId12" action="ppaction://hlinksldjump"/>
              </a:rPr>
              <a:t>30</a:t>
            </a:r>
            <a:endParaRPr lang="it-IT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08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L’esercito italiano entrò in Roma, nel 1870, attraverso la breccia di… 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Porta Romana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Cinisello Balsamo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Porta Pia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Termopili</a:t>
            </a:r>
          </a:p>
        </p:txBody>
      </p:sp>
    </p:spTree>
    <p:extLst>
      <p:ext uri="{BB962C8B-B14F-4D97-AF65-F5344CB8AC3E}">
        <p14:creationId xmlns:p14="http://schemas.microsoft.com/office/powerpoint/2010/main" val="134946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L’età medievale si può dividere tra Alto Medioevo e… 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Nano Medioevo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Altissimo Medioevo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Basso Medioevo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Medio Medioevo</a:t>
            </a:r>
          </a:p>
        </p:txBody>
      </p:sp>
    </p:spTree>
    <p:extLst>
      <p:ext uri="{BB962C8B-B14F-4D97-AF65-F5344CB8AC3E}">
        <p14:creationId xmlns:p14="http://schemas.microsoft.com/office/powerpoint/2010/main" val="2588163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Quanti sono i comandamenti dati da Dio a Mosè sul monte Sinai?  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9568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 quale imperatore fu ordinata la prima persecuzione contro i cristiani?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Augusto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Traiano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Nerone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Costantino</a:t>
            </a:r>
          </a:p>
        </p:txBody>
      </p:sp>
    </p:spTree>
    <p:extLst>
      <p:ext uri="{BB962C8B-B14F-4D97-AF65-F5344CB8AC3E}">
        <p14:creationId xmlns:p14="http://schemas.microsoft.com/office/powerpoint/2010/main" val="661236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 fu pugnalato da Cassio e Bruto? 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Cleopatra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Cicerone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Cesare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Antonio</a:t>
            </a:r>
          </a:p>
        </p:txBody>
      </p:sp>
    </p:spTree>
    <p:extLst>
      <p:ext uri="{BB962C8B-B14F-4D97-AF65-F5344CB8AC3E}">
        <p14:creationId xmlns:p14="http://schemas.microsoft.com/office/powerpoint/2010/main" val="1510476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 sono le due </a:t>
            </a:r>
            <a:r>
              <a:rPr lang="it-IT" dirty="0" err="1"/>
              <a:t>poleis</a:t>
            </a:r>
            <a:r>
              <a:rPr lang="it-IT" dirty="0"/>
              <a:t> più famose del mondo greco? </a:t>
            </a:r>
          </a:p>
        </p:txBody>
      </p:sp>
      <p:sp>
        <p:nvSpPr>
          <p:cNvPr id="4" name="Rettangolo 3">
            <a:hlinkClick r:id="rId3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Siracusa e Delfi </a:t>
            </a:r>
          </a:p>
        </p:txBody>
      </p:sp>
      <p:sp>
        <p:nvSpPr>
          <p:cNvPr id="5" name="Rettangolo 4">
            <a:hlinkClick r:id="rId3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Epidauro e Tebe</a:t>
            </a:r>
          </a:p>
        </p:txBody>
      </p:sp>
      <p:sp>
        <p:nvSpPr>
          <p:cNvPr id="6" name="Rettangolo 5">
            <a:hlinkClick r:id="rId4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Sparta e Atene </a:t>
            </a:r>
          </a:p>
        </p:txBody>
      </p:sp>
      <p:sp>
        <p:nvSpPr>
          <p:cNvPr id="7" name="Rettangolo 6">
            <a:hlinkClick r:id="rId3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Corinto e Argo </a:t>
            </a:r>
          </a:p>
        </p:txBody>
      </p:sp>
    </p:spTree>
    <p:extLst>
      <p:ext uri="{BB962C8B-B14F-4D97-AF65-F5344CB8AC3E}">
        <p14:creationId xmlns:p14="http://schemas.microsoft.com/office/powerpoint/2010/main" val="1747261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 colore era lo sfondo della bandiera dei pirati?  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Viola 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Verde 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Nera 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Grigia</a:t>
            </a:r>
          </a:p>
        </p:txBody>
      </p:sp>
    </p:spTree>
    <p:extLst>
      <p:ext uri="{BB962C8B-B14F-4D97-AF65-F5344CB8AC3E}">
        <p14:creationId xmlns:p14="http://schemas.microsoft.com/office/powerpoint/2010/main" val="3300166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Quando finisce la prima guerra mondiale?  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1925 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1900 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1918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1562 </a:t>
            </a:r>
          </a:p>
        </p:txBody>
      </p:sp>
    </p:spTree>
    <p:extLst>
      <p:ext uri="{BB962C8B-B14F-4D97-AF65-F5344CB8AC3E}">
        <p14:creationId xmlns:p14="http://schemas.microsoft.com/office/powerpoint/2010/main" val="557763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ina iniziale 3">
            <a:hlinkClick r:id="rId2" action="ppaction://hlinksldjump" highlightClick="1"/>
          </p:cNvPr>
          <p:cNvSpPr/>
          <p:nvPr/>
        </p:nvSpPr>
        <p:spPr>
          <a:xfrm>
            <a:off x="11172567" y="6311900"/>
            <a:ext cx="362465" cy="288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Immagine che contiene esterni, recinto, uomo, edificio&#10;&#10;Descrizione generata automaticamente">
            <a:extLst>
              <a:ext uri="{FF2B5EF4-FFF2-40B4-BE49-F238E27FC236}">
                <a16:creationId xmlns:a16="http://schemas.microsoft.com/office/drawing/2014/main" xmlns="" id="{2987930B-4657-4678-997D-01C2D08C6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0969">
            <a:off x="6619924" y="789876"/>
            <a:ext cx="4825257" cy="25453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5B1B77D2-1514-4393-8CEE-043995DAB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19" y="3355361"/>
            <a:ext cx="4286250" cy="2571750"/>
          </a:xfrm>
          <a:prstGeom prst="rect">
            <a:avLst/>
          </a:prstGeom>
        </p:spPr>
      </p:pic>
      <p:pic>
        <p:nvPicPr>
          <p:cNvPr id="10" name="Immagine 9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5CC75AAA-39E7-411C-B6F7-C4E5C69644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2" y="328046"/>
            <a:ext cx="4434713" cy="210852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7314DEAB-419B-4A24-B63F-FEC29472B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60" y="3429000"/>
            <a:ext cx="2979152" cy="297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6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inizia l’inno d’Italia? 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Sorelle d’Italia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Cugini d’Italia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Fratelli d’Italia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Amici polacchi</a:t>
            </a:r>
          </a:p>
        </p:txBody>
      </p:sp>
    </p:spTree>
    <p:extLst>
      <p:ext uri="{BB962C8B-B14F-4D97-AF65-F5344CB8AC3E}">
        <p14:creationId xmlns:p14="http://schemas.microsoft.com/office/powerpoint/2010/main" val="35813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9199" y="365125"/>
            <a:ext cx="3533339" cy="2934481"/>
          </a:xfrm>
        </p:spPr>
        <p:txBody>
          <a:bodyPr>
            <a:noAutofit/>
          </a:bodyPr>
          <a:lstStyle/>
          <a:p>
            <a:pPr algn="ctr"/>
            <a:r>
              <a:rPr lang="it-IT" sz="9600" dirty="0"/>
              <a:t>PERDI</a:t>
            </a:r>
            <a:br>
              <a:rPr lang="it-IT" sz="9600" dirty="0"/>
            </a:br>
            <a:r>
              <a:rPr lang="it-IT" sz="9600" dirty="0"/>
              <a:t>TUTTO</a:t>
            </a:r>
          </a:p>
        </p:txBody>
      </p:sp>
      <p:sp>
        <p:nvSpPr>
          <p:cNvPr id="4" name="Pagina iniziale 3">
            <a:hlinkClick r:id="rId2" action="ppaction://hlinksldjump" highlightClick="1"/>
          </p:cNvPr>
          <p:cNvSpPr/>
          <p:nvPr/>
        </p:nvSpPr>
        <p:spPr>
          <a:xfrm>
            <a:off x="11353800" y="6204550"/>
            <a:ext cx="362465" cy="288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Immagine che contiene persona, uomo, sorridente, tenendo&#10;&#10;Descrizione generata automaticamente">
            <a:extLst>
              <a:ext uri="{FF2B5EF4-FFF2-40B4-BE49-F238E27FC236}">
                <a16:creationId xmlns:a16="http://schemas.microsoft.com/office/drawing/2014/main" xmlns="" id="{A6B7B167-C3D6-48E0-8CC9-C2003A0F91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7" r="5312"/>
          <a:stretch/>
        </p:blipFill>
        <p:spPr>
          <a:xfrm>
            <a:off x="4654132" y="454836"/>
            <a:ext cx="3031905" cy="3570261"/>
          </a:xfrm>
          <a:prstGeom prst="rect">
            <a:avLst/>
          </a:prstGeom>
        </p:spPr>
      </p:pic>
      <p:pic>
        <p:nvPicPr>
          <p:cNvPr id="8" name="Immagine 7" descr="Immagine che contiene gatto, animale, mammifero, interni&#10;&#10;Descrizione generata automaticamente">
            <a:extLst>
              <a:ext uri="{FF2B5EF4-FFF2-40B4-BE49-F238E27FC236}">
                <a16:creationId xmlns:a16="http://schemas.microsoft.com/office/drawing/2014/main" xmlns="" id="{C9089AFE-46E5-4C34-AC54-771252042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38" y="4227310"/>
            <a:ext cx="3031906" cy="2271003"/>
          </a:xfrm>
          <a:prstGeom prst="rect">
            <a:avLst/>
          </a:prstGeom>
        </p:spPr>
      </p:pic>
      <p:pic>
        <p:nvPicPr>
          <p:cNvPr id="10" name="Immagine 9" descr="Immagine che contiene persona, gatto, tavolo, sedendo&#10;&#10;Descrizione generata automaticamente">
            <a:extLst>
              <a:ext uri="{FF2B5EF4-FFF2-40B4-BE49-F238E27FC236}">
                <a16:creationId xmlns:a16="http://schemas.microsoft.com/office/drawing/2014/main" xmlns="" id="{00C36CB3-444D-4199-B889-7D63516118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13"/>
          <a:stretch/>
        </p:blipFill>
        <p:spPr>
          <a:xfrm>
            <a:off x="398331" y="3558394"/>
            <a:ext cx="3973208" cy="3043315"/>
          </a:xfrm>
          <a:prstGeom prst="rect">
            <a:avLst/>
          </a:prstGeom>
        </p:spPr>
      </p:pic>
      <p:pic>
        <p:nvPicPr>
          <p:cNvPr id="12" name="Immagine 11" descr="Immagine che contiene persona, donna, indossando, fotografia&#10;&#10;Descrizione generata automaticamente">
            <a:extLst>
              <a:ext uri="{FF2B5EF4-FFF2-40B4-BE49-F238E27FC236}">
                <a16:creationId xmlns:a16="http://schemas.microsoft.com/office/drawing/2014/main" xmlns="" id="{D759A827-8AEF-4123-96FB-AFE19F9659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603" y="1074853"/>
            <a:ext cx="2648625" cy="263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2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ina iniziale 3">
            <a:hlinkClick r:id="rId2" action="ppaction://hlinksldjump" highlightClick="1"/>
          </p:cNvPr>
          <p:cNvSpPr/>
          <p:nvPr/>
        </p:nvSpPr>
        <p:spPr>
          <a:xfrm>
            <a:off x="11480093" y="6257451"/>
            <a:ext cx="362465" cy="288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 descr="Immagine che contiene telefono, cellulare, donna, giallo&#10;&#10;Descrizione generata automaticamente">
            <a:extLst>
              <a:ext uri="{FF2B5EF4-FFF2-40B4-BE49-F238E27FC236}">
                <a16:creationId xmlns:a16="http://schemas.microsoft.com/office/drawing/2014/main" xmlns="" id="{AFC54097-26C6-43FF-AE23-D26B1F324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07"/>
          <a:stretch/>
        </p:blipFill>
        <p:spPr>
          <a:xfrm>
            <a:off x="268997" y="2835656"/>
            <a:ext cx="4084685" cy="328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magine 18" descr="Immagine che contiene persona, tenendo, donna, tavolo&#10;&#10;Descrizione generata automaticamente">
            <a:extLst>
              <a:ext uri="{FF2B5EF4-FFF2-40B4-BE49-F238E27FC236}">
                <a16:creationId xmlns:a16="http://schemas.microsoft.com/office/drawing/2014/main" xmlns="" id="{B3FED17D-EA64-4DA6-A762-11D7AE1F3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233" y="4033967"/>
            <a:ext cx="2181225" cy="2105025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17F70F50-7EB5-47B2-8A66-7DD0BA5E0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33" y="365011"/>
            <a:ext cx="4198520" cy="1914525"/>
          </a:xfrm>
          <a:prstGeom prst="rect">
            <a:avLst/>
          </a:prstGeom>
        </p:spPr>
      </p:pic>
      <p:pic>
        <p:nvPicPr>
          <p:cNvPr id="23" name="Immagine 22" descr="Immagine che contiene persona, uomo, sedendo, tenendo&#10;&#10;Descrizione generata automaticamente">
            <a:extLst>
              <a:ext uri="{FF2B5EF4-FFF2-40B4-BE49-F238E27FC236}">
                <a16:creationId xmlns:a16="http://schemas.microsoft.com/office/drawing/2014/main" xmlns="" id="{FEA35EC3-7AFE-4A32-803B-9B61F7842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571" y="817382"/>
            <a:ext cx="3163289" cy="2105025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xmlns="" id="{E1B26849-F265-4C3E-B930-7A722045A4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1" y="590061"/>
            <a:ext cx="2390775" cy="1914525"/>
          </a:xfrm>
          <a:prstGeom prst="rect">
            <a:avLst/>
          </a:prstGeom>
        </p:spPr>
      </p:pic>
      <p:pic>
        <p:nvPicPr>
          <p:cNvPr id="17" name="Immagine 16" descr="Immagine che contiene testo, persona, segnale, fotografia&#10;&#10;Descrizione generata automaticamente">
            <a:extLst>
              <a:ext uri="{FF2B5EF4-FFF2-40B4-BE49-F238E27FC236}">
                <a16:creationId xmlns:a16="http://schemas.microsoft.com/office/drawing/2014/main" xmlns="" id="{D1B3319E-6925-4AB6-9150-E631C0245C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554" y="3501917"/>
            <a:ext cx="3588494" cy="215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36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ina iniziale 3">
            <a:hlinkClick r:id="rId2" action="ppaction://hlinksldjump" highlightClick="1"/>
          </p:cNvPr>
          <p:cNvSpPr/>
          <p:nvPr/>
        </p:nvSpPr>
        <p:spPr>
          <a:xfrm>
            <a:off x="11353800" y="6204550"/>
            <a:ext cx="362465" cy="288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sedendo, tenendo, sorridente, acqua&#10;&#10;Descrizione generata automaticamente">
            <a:extLst>
              <a:ext uri="{FF2B5EF4-FFF2-40B4-BE49-F238E27FC236}">
                <a16:creationId xmlns:a16="http://schemas.microsoft.com/office/drawing/2014/main" xmlns="" id="{02CA95D7-BBE2-4BC6-9DE7-1CE21326E8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6" r="21268"/>
          <a:stretch/>
        </p:blipFill>
        <p:spPr>
          <a:xfrm rot="691919">
            <a:off x="8476910" y="321673"/>
            <a:ext cx="3016343" cy="2535647"/>
          </a:xfrm>
          <a:prstGeom prst="rect">
            <a:avLst/>
          </a:prstGeom>
        </p:spPr>
      </p:pic>
      <p:pic>
        <p:nvPicPr>
          <p:cNvPr id="9" name="Immagine 8" descr="Immagine che contiene persona, uomo, giallo, tenendo&#10;&#10;Descrizione generata automaticamente">
            <a:extLst>
              <a:ext uri="{FF2B5EF4-FFF2-40B4-BE49-F238E27FC236}">
                <a16:creationId xmlns:a16="http://schemas.microsoft.com/office/drawing/2014/main" xmlns="" id="{4950EDBC-9078-4928-BFEB-56C1AC1B8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5" y="245188"/>
            <a:ext cx="3834191" cy="2147147"/>
          </a:xfrm>
          <a:prstGeom prst="rect">
            <a:avLst/>
          </a:prstGeom>
        </p:spPr>
      </p:pic>
      <p:pic>
        <p:nvPicPr>
          <p:cNvPr id="11" name="Immagine 10" descr="Immagine che contiene persona, esterni, donna, uomo&#10;&#10;Descrizione generata automaticamente">
            <a:extLst>
              <a:ext uri="{FF2B5EF4-FFF2-40B4-BE49-F238E27FC236}">
                <a16:creationId xmlns:a16="http://schemas.microsoft.com/office/drawing/2014/main" xmlns="" id="{38A94535-B1AA-48C1-97F7-D7AD221B5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19" y="4752191"/>
            <a:ext cx="3732315" cy="1866158"/>
          </a:xfrm>
          <a:prstGeom prst="rect">
            <a:avLst/>
          </a:prstGeom>
        </p:spPr>
      </p:pic>
      <p:pic>
        <p:nvPicPr>
          <p:cNvPr id="13" name="Immagine 12" descr="Immagine che contiene persona, esterni, sedendo, uomo&#10;&#10;Descrizione generata automaticamente">
            <a:extLst>
              <a:ext uri="{FF2B5EF4-FFF2-40B4-BE49-F238E27FC236}">
                <a16:creationId xmlns:a16="http://schemas.microsoft.com/office/drawing/2014/main" xmlns="" id="{3F853676-7A2B-40EE-9ECA-718CE70886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680" y="3450274"/>
            <a:ext cx="2278355" cy="2603834"/>
          </a:xfrm>
          <a:prstGeom prst="rect">
            <a:avLst/>
          </a:prstGeom>
        </p:spPr>
      </p:pic>
      <p:pic>
        <p:nvPicPr>
          <p:cNvPr id="15" name="Immagine 14" descr="Immagine che contiene facciata, inpiedi, uomo, donna&#10;&#10;Descrizione generata automaticamente">
            <a:extLst>
              <a:ext uri="{FF2B5EF4-FFF2-40B4-BE49-F238E27FC236}">
                <a16:creationId xmlns:a16="http://schemas.microsoft.com/office/drawing/2014/main" xmlns="" id="{58010F3E-FE76-4AB3-B3AC-4F1799C9F7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51" y="2044122"/>
            <a:ext cx="4407969" cy="2468462"/>
          </a:xfrm>
          <a:prstGeom prst="rect">
            <a:avLst/>
          </a:prstGeom>
        </p:spPr>
      </p:pic>
      <p:pic>
        <p:nvPicPr>
          <p:cNvPr id="18" name="Immagine 17" descr="Immagine che contiene esterni, persona, erba, figlio&#10;&#10;Descrizione generata automaticamente">
            <a:extLst>
              <a:ext uri="{FF2B5EF4-FFF2-40B4-BE49-F238E27FC236}">
                <a16:creationId xmlns:a16="http://schemas.microsoft.com/office/drawing/2014/main" xmlns="" id="{C33D5220-CA61-4F03-AF70-05052DAC8F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7" y="3278353"/>
            <a:ext cx="3095742" cy="309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7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In quale disciplina olimpica, valentina </a:t>
            </a:r>
            <a:r>
              <a:rPr lang="it-IT" dirty="0" err="1"/>
              <a:t>vezzali</a:t>
            </a:r>
            <a:r>
              <a:rPr lang="it-IT" dirty="0"/>
              <a:t> è stata la prima ad ottenere tre medaglie d’oro in edizioni consecutive? 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Tuffi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Spada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Fioretto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7238305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Nuoto</a:t>
            </a:r>
          </a:p>
        </p:txBody>
      </p:sp>
    </p:spTree>
    <p:extLst>
      <p:ext uri="{BB962C8B-B14F-4D97-AF65-F5344CB8AC3E}">
        <p14:creationId xmlns:p14="http://schemas.microsoft.com/office/powerpoint/2010/main" val="166356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Negli scacchi, con un arrocco che pedina si scambia con il re? 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Regina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Cavallo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Torre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Alfiere</a:t>
            </a:r>
          </a:p>
        </p:txBody>
      </p:sp>
    </p:spTree>
    <p:extLst>
      <p:ext uri="{BB962C8B-B14F-4D97-AF65-F5344CB8AC3E}">
        <p14:creationId xmlns:p14="http://schemas.microsoft.com/office/powerpoint/2010/main" val="214122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Qual è stata la prima donna Italiana ad ottenere una medaglia d’oro olimpica nei tuffi? 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Antonietta Di Martino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Marta Menegatti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Tania Cagnotto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Federica Pellegrini</a:t>
            </a:r>
          </a:p>
        </p:txBody>
      </p:sp>
    </p:spTree>
    <p:extLst>
      <p:ext uri="{BB962C8B-B14F-4D97-AF65-F5344CB8AC3E}">
        <p14:creationId xmlns:p14="http://schemas.microsoft.com/office/powerpoint/2010/main" val="73264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Quale delle seguenti NON è una disciplina alpina di sci? 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Super gigante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Slalom speciale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Slalom veloce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Discesa libera</a:t>
            </a:r>
          </a:p>
        </p:txBody>
      </p:sp>
    </p:spTree>
    <p:extLst>
      <p:ext uri="{BB962C8B-B14F-4D97-AF65-F5344CB8AC3E}">
        <p14:creationId xmlns:p14="http://schemas.microsoft.com/office/powerpoint/2010/main" val="333011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quando viene datata la più antica, ma comunque simile, forma del calcio? 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7232370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VI secolo a.C.</a:t>
            </a:r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3047548" y="4579028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IV secolo a.C.</a:t>
            </a: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7232370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XI secolo a.C.</a:t>
            </a:r>
          </a:p>
        </p:txBody>
      </p:sp>
      <p:sp>
        <p:nvSpPr>
          <p:cNvPr id="7" name="Rettangolo 6">
            <a:hlinkClick r:id="rId2" action="ppaction://hlinksldjump"/>
          </p:cNvPr>
          <p:cNvSpPr/>
          <p:nvPr/>
        </p:nvSpPr>
        <p:spPr>
          <a:xfrm>
            <a:off x="3047548" y="2041774"/>
            <a:ext cx="2323070" cy="1639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50 a.C.</a:t>
            </a:r>
          </a:p>
        </p:txBody>
      </p:sp>
    </p:spTree>
    <p:extLst>
      <p:ext uri="{BB962C8B-B14F-4D97-AF65-F5344CB8AC3E}">
        <p14:creationId xmlns:p14="http://schemas.microsoft.com/office/powerpoint/2010/main" val="25270803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605</Words>
  <Application>Microsoft Office PowerPoint</Application>
  <PresentationFormat>Widescreen</PresentationFormat>
  <Paragraphs>210</Paragraphs>
  <Slides>42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Tema di Office</vt:lpstr>
      <vt:lpstr>Presentazione standard di PowerPoint</vt:lpstr>
      <vt:lpstr>SPORT</vt:lpstr>
      <vt:lpstr>SPORT</vt:lpstr>
      <vt:lpstr>Come inizia l’inno d’Italia? </vt:lpstr>
      <vt:lpstr>In quale disciplina olimpica, valentina vezzali è stata la prima ad ottenere tre medaglie d’oro in edizioni consecutive? </vt:lpstr>
      <vt:lpstr>Negli scacchi, con un arrocco che pedina si scambia con il re? </vt:lpstr>
      <vt:lpstr>Qual è stata la prima donna Italiana ad ottenere una medaglia d’oro olimpica nei tuffi? </vt:lpstr>
      <vt:lpstr>Quale delle seguenti NON è una disciplina alpina di sci? </vt:lpstr>
      <vt:lpstr>A quando viene datata la più antica, ma comunque simile, forma del calcio? </vt:lpstr>
      <vt:lpstr>Chi ha vinto il campionato italiano di serie A (2015-2016)? </vt:lpstr>
      <vt:lpstr>Quante squadre di calcio vanno in Champions League </vt:lpstr>
      <vt:lpstr>CIBO</vt:lpstr>
      <vt:lpstr>Il pomodoro è…?</vt:lpstr>
      <vt:lpstr>In Liguria troverete la farinata, in Toscana la cècina, in Sicilia le panelle. Cosa accomuna queste ricette?</vt:lpstr>
      <vt:lpstr>L’olio di oliva è una buona fonte di  </vt:lpstr>
      <vt:lpstr>Qual è l’alternativa alle proteine animali?</vt:lpstr>
      <vt:lpstr>Quale di questi non è un ingrediente della pasta alla carbonara</vt:lpstr>
      <vt:lpstr>Quanto pesa una forma di parmigiano? </vt:lpstr>
      <vt:lpstr>Quante porzioni di frutta e verdura devono essere consumate al giorno </vt:lpstr>
      <vt:lpstr>Qual è l’ingrediente principale del pesto alla genovese </vt:lpstr>
      <vt:lpstr>MUSICA</vt:lpstr>
      <vt:lpstr>Generalmente, quante sono le corde di una chitarra? </vt:lpstr>
      <vt:lpstr>Il segno che comunemente viene chiamato hashtag «#», in musica cosa significa?</vt:lpstr>
      <vt:lpstr>Che forma ha l’otamatone  </vt:lpstr>
      <vt:lpstr>Nell’arena di quale città si tengono opere liriche? </vt:lpstr>
      <vt:lpstr>Quale cantante italiano ha doppiato la colonna sonora del cartone animato Spirit, cavallo selvaggio?</vt:lpstr>
      <vt:lpstr>Chi ha vinto Sanremo 2012 con la canzone non è l’inferno?</vt:lpstr>
      <vt:lpstr>Segui il fiume all'orizzonte/Dove l'estate non cambia colore sono le parole di quale canzone?  </vt:lpstr>
      <vt:lpstr>Di chi è la canzone Italiano medio?  </vt:lpstr>
      <vt:lpstr>STORIA</vt:lpstr>
      <vt:lpstr>L’esercito italiano entrò in Roma, nel 1870, attraverso la breccia di… </vt:lpstr>
      <vt:lpstr>L’età medievale si può dividere tra Alto Medioevo e… </vt:lpstr>
      <vt:lpstr>Quanti sono i comandamenti dati da Dio a Mosè sul monte Sinai?  </vt:lpstr>
      <vt:lpstr>Da quale imperatore fu ordinata la prima persecuzione contro i cristiani?</vt:lpstr>
      <vt:lpstr>Chi fu pugnalato da Cassio e Bruto? </vt:lpstr>
      <vt:lpstr>Quali sono le due poleis più famose del mondo greco? </vt:lpstr>
      <vt:lpstr>Che colore era lo sfondo della bandiera dei pirati?  </vt:lpstr>
      <vt:lpstr>Quando finisce la prima guerra mondiale?  </vt:lpstr>
      <vt:lpstr>Presentazione standard di PowerPoint</vt:lpstr>
      <vt:lpstr>PERDI TUTTO</vt:lpstr>
      <vt:lpstr>Presentazione standard di PowerPoint</vt:lpstr>
      <vt:lpstr>Presentazione standard di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Ufficio Giovani</dc:creator>
  <cp:lastModifiedBy>Sig.ra Daniela Onofri</cp:lastModifiedBy>
  <cp:revision>34</cp:revision>
  <dcterms:created xsi:type="dcterms:W3CDTF">2019-11-14T21:20:06Z</dcterms:created>
  <dcterms:modified xsi:type="dcterms:W3CDTF">2020-02-10T08:30:56Z</dcterms:modified>
</cp:coreProperties>
</file>